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60" d="100"/>
          <a:sy n="60" d="100"/>
        </p:scale>
        <p:origin x="105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8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8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20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0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18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36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7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7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64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4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3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5513-F84D-40FA-90F6-7E969972EFD0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154B-9E3C-42AF-9508-8519E1DF2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85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bok.ru/pages.php?block=261fz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as-eng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6592" y="1266472"/>
            <a:ext cx="2178756" cy="42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308" y="479072"/>
            <a:ext cx="695325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  <a:extLst/>
        </p:spPr>
      </p:pic>
      <p:sp>
        <p:nvSpPr>
          <p:cNvPr id="6" name="Прямоугольник 5"/>
          <p:cNvSpPr/>
          <p:nvPr/>
        </p:nvSpPr>
        <p:spPr>
          <a:xfrm>
            <a:off x="3425029" y="1812572"/>
            <a:ext cx="2661885" cy="64633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ПРОДАЖА</a:t>
            </a:r>
          </a:p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 СЕРВИС И РЕМОНТ ХОЛОДИЛЬНОГО ОБОРУДОВАНИЯ И КЛИМАТИЧЕСКИХ СИСТЕМ</a:t>
            </a:r>
            <a:endParaRPr lang="ru-RU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6914" y="1138943"/>
            <a:ext cx="599459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344029, Россия, Ростов-на-Дону,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ул.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Металлургическая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д.102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 к. ИЛК, эт.5, оф.508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270-56-79, 8(928)128-92-26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www.frostel-ug.ru</a:t>
            </a:r>
            <a:endParaRPr lang="ru-RU" sz="1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officefrostel@gmail.com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0608" y="570521"/>
            <a:ext cx="1901726" cy="13919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939" y="-144396"/>
            <a:ext cx="2782307" cy="2185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isaproduct.ru/img_logo2.php?img=/upload/file/PASTRY/cristal-tower-lh-2.jpg&amp;z=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065" y="701078"/>
            <a:ext cx="2502874" cy="181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saproduct.ru/img_logo2.php?img=/upload/file/EXPO/ecoplintos-1.jpg&amp;z=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86" y="1558510"/>
            <a:ext cx="1971111" cy="144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07695" y="114448"/>
            <a:ext cx="573101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D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«</a:t>
            </a:r>
            <a:r>
              <a:rPr lang="ru-RU" b="1" dirty="0" err="1" smtClean="0">
                <a:solidFill>
                  <a:srgbClr val="D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Фростел</a:t>
            </a:r>
            <a:r>
              <a:rPr lang="ru-RU" b="1" dirty="0" smtClean="0">
                <a:solidFill>
                  <a:srgbClr val="D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smtClean="0">
                <a:solidFill>
                  <a:srgbClr val="D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Ваше оборудование в надежных </a:t>
            </a:r>
            <a:r>
              <a:rPr lang="ru-RU" b="1" dirty="0" smtClean="0">
                <a:solidFill>
                  <a:srgbClr val="D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руках !</a:t>
            </a:r>
            <a:endParaRPr lang="ru-RU" b="1" dirty="0">
              <a:solidFill>
                <a:srgbClr val="D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972" y="3192233"/>
            <a:ext cx="1161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5B5B5B"/>
                </a:solidFill>
                <a:latin typeface="Verdana" panose="020B0604030504040204" pitchFamily="34" charset="0"/>
              </a:rPr>
              <a:t>После принятия федерального закона </a:t>
            </a:r>
            <a:r>
              <a:rPr lang="ru-RU" b="1" dirty="0">
                <a:solidFill>
                  <a:srgbClr val="2872BD"/>
                </a:solidFill>
                <a:latin typeface="Verdana" panose="020B0604030504040204" pitchFamily="34" charset="0"/>
                <a:hlinkClick r:id="rId8"/>
              </a:rPr>
              <a:t>261-ФЗ «Об энергосбережении…»</a:t>
            </a:r>
            <a:r>
              <a:rPr lang="ru-RU" b="1" dirty="0">
                <a:solidFill>
                  <a:srgbClr val="5B5B5B"/>
                </a:solidFill>
                <a:latin typeface="Verdana" panose="020B0604030504040204" pitchFamily="34" charset="0"/>
              </a:rPr>
              <a:t> в России активизировалось проектирование и строительство </a:t>
            </a:r>
            <a:r>
              <a:rPr lang="ru-RU" b="1" dirty="0" err="1">
                <a:solidFill>
                  <a:srgbClr val="5B5B5B"/>
                </a:solidFill>
                <a:latin typeface="Verdana" panose="020B0604030504040204" pitchFamily="34" charset="0"/>
              </a:rPr>
              <a:t>энергоэффективных</a:t>
            </a:r>
            <a:r>
              <a:rPr lang="ru-RU" b="1" dirty="0">
                <a:solidFill>
                  <a:srgbClr val="5B5B5B"/>
                </a:solidFill>
                <a:latin typeface="Verdana" panose="020B0604030504040204" pitchFamily="34" charset="0"/>
              </a:rPr>
              <a:t> зданий. Для их создания должны использоваться энергосберегающие технологии и материалы. Предлагаем ознакомиться с одним из новых перспективных решений в этом направлении – применением наружных ограждающих конструкций зданий с системой активного энергосбережения (САЭ), позволяющих повысить уровень теплозащиты и комфортности микроклимата помещений при значительной экономии топливно-энергетических ресурсов.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2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7445" y="834326"/>
            <a:ext cx="2178756" cy="42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161" y="94029"/>
            <a:ext cx="695325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  <a:extLst/>
        </p:spPr>
      </p:pic>
      <p:sp>
        <p:nvSpPr>
          <p:cNvPr id="6" name="Прямоугольник 5"/>
          <p:cNvSpPr/>
          <p:nvPr/>
        </p:nvSpPr>
        <p:spPr>
          <a:xfrm>
            <a:off x="9686035" y="1259776"/>
            <a:ext cx="2661885" cy="64633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ПРОДАЖА</a:t>
            </a:r>
          </a:p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 СЕРВИС И РЕМОНТ ХОЛОДИЛЬНОГО ОБОРУДОВАНИЯ И КЛИМАТИЧЕСКИХ СИСТЕМ</a:t>
            </a:r>
            <a:endParaRPr lang="ru-RU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67144" y="140441"/>
            <a:ext cx="599459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344029, Россия, Ростов-на-Дону,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ул.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Металлургическая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д.102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 к. ИЛК, эт.5, оф.508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270-56-79, 8(928)128-92-26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www.frostel-ug.ru</a:t>
            </a:r>
            <a:endParaRPr lang="ru-RU" sz="1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officefrostel@gmail.com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604" y="1582941"/>
            <a:ext cx="8680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Система рекуперации тепла от торгового холодильного оборудования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9677" y="2083646"/>
            <a:ext cx="116942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2C2C2C"/>
                </a:solidFill>
                <a:latin typeface="verdana" panose="020B0604030504040204" pitchFamily="34" charset="0"/>
              </a:rPr>
              <a:t>Холодильное оборудование магазина вырабатывает достаточно большое количество тепла, которое складывается из тепла, отведенного из охлаждаемого объема, и тепла, присоединенного в процессе сжатия хладагента в </a:t>
            </a:r>
            <a:r>
              <a:rPr lang="ru-RU" dirty="0" err="1">
                <a:solidFill>
                  <a:srgbClr val="2C2C2C"/>
                </a:solidFill>
                <a:latin typeface="verdana" panose="020B0604030504040204" pitchFamily="34" charset="0"/>
              </a:rPr>
              <a:t>многокомпрессорном</a:t>
            </a:r>
            <a:r>
              <a:rPr lang="ru-RU" dirty="0">
                <a:solidFill>
                  <a:srgbClr val="2C2C2C"/>
                </a:solidFill>
                <a:latin typeface="verdana" panose="020B0604030504040204" pitchFamily="34" charset="0"/>
              </a:rPr>
              <a:t> агрегате. Чаще всего это тепло сбрасывается в атмосферу. Система рекуперации тепла позволяет использовать это тепло для нагрева воды от +10 до +60 °С, используя около 20 % тепла, вырабатываемого холодильным оборудованием. Нагрузка на холодильные машины магазинов в течение года остается практически постоянной. Для низкотемпературной системы колебания нагрузки составляют около 10 %, а для среднетемпературной — около </a:t>
            </a:r>
            <a:r>
              <a:rPr lang="ru-RU" dirty="0" smtClean="0">
                <a:solidFill>
                  <a:srgbClr val="2C2C2C"/>
                </a:solidFill>
                <a:latin typeface="verdana" panose="020B0604030504040204" pitchFamily="34" charset="0"/>
              </a:rPr>
              <a:t>20–25 %. Таким образом, в некоторых случаях система рекуперации тепла позволяет полностью отказаться от горячего водоснабжения на объекте.</a:t>
            </a:r>
          </a:p>
          <a:p>
            <a:pPr algn="just"/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Рекуперация (от лат.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recuperatio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—возвращение, обратное получение тепла), возвращение части тепловой энергии из отработанного воздуха, расходуемых при вентиляционной системе отопления перед удалением в атмосферу, для повторного использования в процессе подогрева холодного приточного воздуха зимой. </a:t>
            </a:r>
          </a:p>
        </p:txBody>
      </p:sp>
    </p:spTree>
    <p:extLst>
      <p:ext uri="{BB962C8B-B14F-4D97-AF65-F5344CB8AC3E}">
        <p14:creationId xmlns:p14="http://schemas.microsoft.com/office/powerpoint/2010/main" val="34247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7445" y="834326"/>
            <a:ext cx="2178756" cy="42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161" y="94029"/>
            <a:ext cx="695325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  <a:extLst/>
        </p:spPr>
      </p:pic>
      <p:sp>
        <p:nvSpPr>
          <p:cNvPr id="6" name="Прямоугольник 5"/>
          <p:cNvSpPr/>
          <p:nvPr/>
        </p:nvSpPr>
        <p:spPr>
          <a:xfrm>
            <a:off x="9686035" y="1259776"/>
            <a:ext cx="2661885" cy="64633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ПРОДАЖА</a:t>
            </a:r>
          </a:p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 СЕРВИС И РЕМОНТ ХОЛОДИЛЬНОГО ОБОРУДОВАНИЯ И КЛИМАТИЧЕСКИХ СИСТЕМ</a:t>
            </a:r>
            <a:endParaRPr lang="ru-RU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67144" y="162833"/>
            <a:ext cx="599459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344029, Россия, Ростов-на-Дону,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ул.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Металлургическая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д.102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 к. ИЛК, эт.5, оф.508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270-56-79, 8(928)128-92-26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www.frostel-ug.ru</a:t>
            </a:r>
            <a:endParaRPr lang="ru-RU" sz="1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officefrostel@gmail.com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41" y="1442020"/>
            <a:ext cx="907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Технология рекуперации тепла от торгового холодильного оборудования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3937" y="2061254"/>
            <a:ext cx="5182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Суть системы рекуперации заключается в улавливании и эффективном использовании теплоты, которая обычно отводится на конденсаторе холодильной установки в атмосферу, При этом тепло может быть направлено на обогрев газов (атмосфера помещений), жидкостей и твердых тел.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системах холодоснабжения образуется некоторое количество тепла в процессе сжатия компрессором паров хладагента, поступающего из испарительной системы. В дальнейшем этот нагретый и сжатый пар по трубопроводам поступает в конденсатор, где охлаждается и сжижается. 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Картинки по запросу система рекуперации от цх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21" y="1906107"/>
            <a:ext cx="6245979" cy="449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3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7445" y="834326"/>
            <a:ext cx="2178756" cy="42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161" y="94029"/>
            <a:ext cx="695325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  <a:extLst/>
        </p:spPr>
      </p:pic>
      <p:sp>
        <p:nvSpPr>
          <p:cNvPr id="6" name="Прямоугольник 5"/>
          <p:cNvSpPr/>
          <p:nvPr/>
        </p:nvSpPr>
        <p:spPr>
          <a:xfrm>
            <a:off x="9686035" y="1259776"/>
            <a:ext cx="2661885" cy="64633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ПРОДАЖА</a:t>
            </a:r>
          </a:p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 СЕРВИС И РЕМОНТ ХОЛОДИЛЬНОГО ОБОРУДОВАНИЯ И КЛИМАТИЧЕСКИХ СИСТЕМ</a:t>
            </a:r>
            <a:endParaRPr lang="ru-RU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67144" y="162833"/>
            <a:ext cx="599459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344029, Россия, Ростов-на-Дону,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ул.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Металлургическая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д.102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 к. ИЛК, эт.5, оф.508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270-56-79, 8(928)128-92-26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www.frostel-ug.ru</a:t>
            </a:r>
            <a:endParaRPr lang="ru-RU" sz="1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officefrostel@gmail.com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41" y="1442020"/>
            <a:ext cx="963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Преимущества рекуперации тепла от торгового холодильного оборудования: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5515" y="1906107"/>
            <a:ext cx="64489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энергоэффективность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кономия денежных средств;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возможность обогрева помещения в отсутствии централизованной системы отопления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Данный способ значительно эффективнее и позволяет использовать практически 100% тепла. Возможна установка активных и пассивных нагревательных элементов.;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озможность использования тепла для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технологических нужд или отопления. Данный способ позволяет эффективно использовать около 20% тепла, выделяемой холодильными установками. К холодильной системе через теплообменник подключается накопительный резервуар (бойлер), в котором происходит аккумулирование горячей воды или контур отопительной системы.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Картинки по запросу рекупераци и нагрев вод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172" y="2243498"/>
            <a:ext cx="4765029" cy="335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5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7445" y="834326"/>
            <a:ext cx="2178756" cy="42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161" y="94029"/>
            <a:ext cx="695325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  <a:extLst/>
        </p:spPr>
      </p:pic>
      <p:sp>
        <p:nvSpPr>
          <p:cNvPr id="6" name="Прямоугольник 5"/>
          <p:cNvSpPr/>
          <p:nvPr/>
        </p:nvSpPr>
        <p:spPr>
          <a:xfrm>
            <a:off x="9686035" y="1259776"/>
            <a:ext cx="2661885" cy="64633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ПРОДАЖА</a:t>
            </a:r>
          </a:p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 СЕРВИС И РЕМОНТ ХОЛОДИЛЬНОГО ОБОРУДОВАНИЯ И КЛИМАТИЧЕСКИХ СИСТЕМ</a:t>
            </a:r>
            <a:endParaRPr lang="ru-RU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67144" y="317980"/>
            <a:ext cx="599459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344029, Россия, Ростов-на-Дону,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ул.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Металлургическая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д.102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 к. ИЛК, эт.5, оф.508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270-56-79, 8(928)128-92-26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www.frostel-ug.ru</a:t>
            </a:r>
            <a:endParaRPr lang="ru-RU" sz="1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officefrostel@gmail.com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4434" y="1536775"/>
            <a:ext cx="7563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Пример объекта площадью _______ м</a:t>
            </a:r>
            <a:r>
              <a:rPr lang="ru-RU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. (адрес: г. Волгоград_______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757" y="2056686"/>
            <a:ext cx="117274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</a:rPr>
              <a:t>На объекте установлено 35 единиц холодильного оборудования. </a:t>
            </a:r>
            <a:r>
              <a:rPr lang="ru-RU" dirty="0">
                <a:latin typeface="Arial" panose="020B0604020202020204" pitchFamily="34" charset="0"/>
              </a:rPr>
              <a:t>При максимальной нагрузке на оборудование конденсаторы будут выкидывать в атмосферу около 150 кВт тепла, средняя и более постоянная нагрузка, которую можно использовать </a:t>
            </a:r>
            <a:r>
              <a:rPr lang="ru-RU" dirty="0" smtClean="0">
                <a:latin typeface="Arial" panose="020B0604020202020204" pitchFamily="34" charset="0"/>
              </a:rPr>
              <a:t>составит </a:t>
            </a:r>
            <a:r>
              <a:rPr lang="ru-RU" dirty="0">
                <a:latin typeface="Arial" panose="020B0604020202020204" pitchFamily="34" charset="0"/>
              </a:rPr>
              <a:t>90 кВт. </a:t>
            </a:r>
            <a:endParaRPr lang="ru-RU" dirty="0" smtClean="0">
              <a:latin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</a:rPr>
              <a:t>Как </a:t>
            </a:r>
            <a:r>
              <a:rPr lang="ru-RU" dirty="0">
                <a:latin typeface="Arial" panose="020B0604020202020204" pitchFamily="34" charset="0"/>
              </a:rPr>
              <a:t>правило, в магазинах устанавливается тепловая завеса над дверью, комплекс электрических обогревателей воздуха и в случае отсутствия горячей воды, ещё и система нагрева воды.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Arial" panose="020B0604020202020204" pitchFamily="34" charset="0"/>
              </a:rPr>
              <a:t>Суммарная </a:t>
            </a:r>
            <a:r>
              <a:rPr lang="ru-RU" dirty="0">
                <a:latin typeface="Arial" panose="020B0604020202020204" pitchFamily="34" charset="0"/>
              </a:rPr>
              <a:t>мощность всех этих устройств будет примерно 70 кВт. Ежемесячное электропотребление этих устройств в холодное время года составит 25200 </a:t>
            </a:r>
            <a:r>
              <a:rPr lang="ru-RU" dirty="0" err="1">
                <a:latin typeface="Arial" panose="020B0604020202020204" pitchFamily="34" charset="0"/>
              </a:rPr>
              <a:t>кВт.ч</a:t>
            </a:r>
            <a:r>
              <a:rPr lang="ru-RU" dirty="0">
                <a:latin typeface="Arial" panose="020B0604020202020204" pitchFamily="34" charset="0"/>
              </a:rPr>
              <a:t>., при тарифе на электроэнергию </a:t>
            </a:r>
            <a:r>
              <a:rPr lang="ru-RU" dirty="0" smtClean="0">
                <a:latin typeface="Arial" panose="020B0604020202020204" pitchFamily="34" charset="0"/>
              </a:rPr>
              <a:t>3,70 р/</a:t>
            </a:r>
            <a:r>
              <a:rPr lang="ru-RU" dirty="0" err="1" smtClean="0">
                <a:latin typeface="Arial" panose="020B0604020202020204" pitchFamily="34" charset="0"/>
              </a:rPr>
              <a:t>кВт.ч</a:t>
            </a:r>
            <a:r>
              <a:rPr lang="ru-RU" dirty="0">
                <a:latin typeface="Arial" panose="020B0604020202020204" pitchFamily="34" charset="0"/>
              </a:rPr>
              <a:t>. ежемесячная </a:t>
            </a:r>
            <a:r>
              <a:rPr lang="ru-RU" b="1" u="sng" dirty="0">
                <a:latin typeface="Arial" panose="020B0604020202020204" pitchFamily="34" charset="0"/>
                <a:hlinkClick r:id="rId4"/>
              </a:rPr>
              <a:t>плата</a:t>
            </a:r>
            <a:r>
              <a:rPr lang="ru-RU" dirty="0">
                <a:latin typeface="Arial" panose="020B0604020202020204" pitchFamily="34" charset="0"/>
              </a:rPr>
              <a:t> составит – </a:t>
            </a:r>
            <a:r>
              <a:rPr lang="ru-RU" dirty="0" smtClean="0">
                <a:latin typeface="Arial" panose="020B0604020202020204" pitchFamily="34" charset="0"/>
              </a:rPr>
              <a:t>93240,00</a:t>
            </a:r>
            <a:r>
              <a:rPr lang="ru-RU" dirty="0">
                <a:latin typeface="Arial" panose="020B0604020202020204" pitchFamily="34" charset="0"/>
              </a:rPr>
              <a:t> рублей. В год эта сумма составит </a:t>
            </a:r>
            <a:r>
              <a:rPr lang="ru-RU" dirty="0" smtClean="0">
                <a:latin typeface="Arial" panose="020B0604020202020204" pitchFamily="34" charset="0"/>
              </a:rPr>
              <a:t>1118880,00</a:t>
            </a:r>
            <a:r>
              <a:rPr lang="ru-RU" dirty="0">
                <a:latin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</a:rPr>
              <a:t>рублей.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</a:rPr>
              <a:t>Использование </a:t>
            </a:r>
            <a:r>
              <a:rPr lang="ru-RU" dirty="0">
                <a:latin typeface="Arial" panose="020B0604020202020204" pitchFamily="34" charset="0"/>
              </a:rPr>
              <a:t>системы рекуперации позволит Вам практически полностью отказаться от этих расходов.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Arial" panose="020B0604020202020204" pitchFamily="34" charset="0"/>
              </a:rPr>
              <a:t>Данный </a:t>
            </a:r>
            <a:r>
              <a:rPr lang="ru-RU" dirty="0">
                <a:latin typeface="Arial" panose="020B0604020202020204" pitchFamily="34" charset="0"/>
              </a:rPr>
              <a:t>расчёт конечно приблизительный, но порядок денежных средств, которые выкидываются конденсатором в атмосферу, соответствуют действительности.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7445" y="834326"/>
            <a:ext cx="2178756" cy="42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161" y="94029"/>
            <a:ext cx="695325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  <a:extLst/>
        </p:spPr>
      </p:pic>
      <p:sp>
        <p:nvSpPr>
          <p:cNvPr id="6" name="Прямоугольник 5"/>
          <p:cNvSpPr/>
          <p:nvPr/>
        </p:nvSpPr>
        <p:spPr>
          <a:xfrm>
            <a:off x="9686035" y="1259776"/>
            <a:ext cx="2661885" cy="64633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ПРОДАЖА</a:t>
            </a:r>
          </a:p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 СЕРВИС И РЕМОНТ ХОЛОДИЛЬНОГО ОБОРУДОВАНИЯ И КЛИМАТИЧЕСКИХ СИСТЕМ</a:t>
            </a:r>
            <a:endParaRPr lang="ru-RU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67144" y="317980"/>
            <a:ext cx="599459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344029, Россия, Ростов-на-Дону,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ул.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Металлургическая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д.102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 к. ИЛК, эт.5, оф.508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270-56-79, 8(928)128-92-26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www.frostel-ug.ru</a:t>
            </a:r>
            <a:endParaRPr lang="ru-RU" sz="1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officefrostel@gmail.com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388" y="1832240"/>
            <a:ext cx="8326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Этапы работы на объекте площадью _______ м</a:t>
            </a:r>
            <a:r>
              <a:rPr lang="ru-RU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. (адрес: г. Волгоград_____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31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7445" y="834326"/>
            <a:ext cx="2178756" cy="42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161" y="94029"/>
            <a:ext cx="695325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  <a:extLst/>
        </p:spPr>
      </p:pic>
      <p:sp>
        <p:nvSpPr>
          <p:cNvPr id="6" name="Прямоугольник 5"/>
          <p:cNvSpPr/>
          <p:nvPr/>
        </p:nvSpPr>
        <p:spPr>
          <a:xfrm>
            <a:off x="9686035" y="1259776"/>
            <a:ext cx="2661885" cy="64633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ПРОДАЖА</a:t>
            </a:r>
          </a:p>
          <a:p>
            <a:pPr algn="ctr"/>
            <a:r>
              <a:rPr lang="ru-RU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 СЕРВИС И РЕМОНТ ХОЛОДИЛЬНОГО ОБОРУДОВАНИЯ И КЛИМАТИЧЕСКИХ СИСТЕМ</a:t>
            </a:r>
            <a:endParaRPr lang="ru-RU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67144" y="317980"/>
            <a:ext cx="599459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344029, Россия, Ростов-на-Дону,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ул.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Металлургическая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д.102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 к. ИЛК, эт.5, оф.508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8(863) 270-56-79, 8(928)128-92-26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www.frostel-ug.ru</a:t>
            </a:r>
            <a:endParaRPr lang="ru-RU" sz="1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e-mail: officefrostel@gmail.com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78735" y="3019356"/>
            <a:ext cx="8226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НАДЕЕМСЯ НА СОТРУДНИЧЕСТВО!</a:t>
            </a:r>
            <a:endParaRPr lang="ru-RU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5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781</Words>
  <Application>Microsoft Office PowerPoint</Application>
  <PresentationFormat>Широкоэкранный</PresentationFormat>
  <Paragraphs>60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23</cp:revision>
  <cp:lastPrinted>2017-01-18T13:24:59Z</cp:lastPrinted>
  <dcterms:created xsi:type="dcterms:W3CDTF">2017-01-18T13:13:46Z</dcterms:created>
  <dcterms:modified xsi:type="dcterms:W3CDTF">2017-01-23T10:40:06Z</dcterms:modified>
</cp:coreProperties>
</file>